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60" r:id="rId4"/>
    <p:sldId id="263" r:id="rId5"/>
    <p:sldId id="264" r:id="rId6"/>
    <p:sldId id="262" r:id="rId7"/>
    <p:sldId id="257" r:id="rId8"/>
    <p:sldId id="265" r:id="rId9"/>
    <p:sldId id="258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A3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37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8EFDD-04F4-4FAE-A50E-4B3A9C06AB3C}" type="datetimeFigureOut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E1CA6-5D11-4B0D-BB21-17F9AE25DA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269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7DF1-BDCA-4CE0-9E63-D5A8FC44C024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679E-2D63-40F0-8107-D30423549D6C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7CDD-810B-4427-BD50-B389AACBBE74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AD24-3C45-42B8-BB42-4248981CE8FD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0F192-0793-465D-822B-EFE6E4703B9C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594A-3224-4098-AA12-7E91AE62E52C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80EA-2627-41FD-B648-A401B5A7231B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AF0F-055B-4FF6-A192-9A70E135E1DF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39A1-9AB3-4F38-B287-6B4102A380F0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3692-D169-4ADF-AD73-358CB8803BCC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2D6E-B8AE-4603-B68D-92F32439D601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461A7-2E78-482B-9F25-F1189074A62C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gs@ustc.edu.cn" TargetMode="External"/><Relationship Id="rId2" Type="http://schemas.openxmlformats.org/officeDocument/2006/relationships/hyperlink" Target="mailto:chiwang@mail.ustc.edu.c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err="1" smtClean="0"/>
              <a:t>DmpRootIOSvc</a:t>
            </a:r>
            <a:r>
              <a:rPr lang="en-US" altLang="zh-CN" dirty="0" smtClean="0"/>
              <a:t> and Data Buffer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2000" dirty="0" smtClean="0"/>
              <a:t>Chi WANG	</a:t>
            </a:r>
            <a:r>
              <a:rPr lang="en-US" altLang="zh-CN" sz="2000" dirty="0" smtClean="0">
                <a:hlinkClick r:id="rId2"/>
              </a:rPr>
              <a:t>chiwang@mail.ustc.edu.cn</a:t>
            </a:r>
            <a:endParaRPr lang="en-US" altLang="zh-CN" sz="2000" dirty="0" smtClean="0"/>
          </a:p>
          <a:p>
            <a:r>
              <a:rPr lang="en-US" altLang="zh-CN" sz="2000" dirty="0" err="1" smtClean="0"/>
              <a:t>Guangshun</a:t>
            </a:r>
            <a:r>
              <a:rPr lang="en-US" altLang="zh-CN" sz="2000" dirty="0" smtClean="0"/>
              <a:t> HUANG	</a:t>
            </a:r>
            <a:r>
              <a:rPr lang="en-US" altLang="zh-CN" sz="2000" dirty="0" smtClean="0">
                <a:hlinkClick r:id="rId3"/>
              </a:rPr>
              <a:t>hgs@ustc.edu.cn</a:t>
            </a:r>
            <a:endParaRPr lang="en-US" altLang="zh-CN" sz="2000" dirty="0" smtClean="0"/>
          </a:p>
          <a:p>
            <a:endParaRPr lang="en-US" altLang="zh-CN" dirty="0" smtClean="0"/>
          </a:p>
          <a:p>
            <a:r>
              <a:rPr lang="en-US" altLang="zh-CN" sz="3000" dirty="0" smtClean="0"/>
              <a:t>30/06/2014</a:t>
            </a:r>
            <a:endParaRPr lang="zh-CN" altLang="en-US" sz="3000" dirty="0"/>
          </a:p>
        </p:txBody>
      </p:sp>
    </p:spTree>
    <p:extLst>
      <p:ext uri="{BB962C8B-B14F-4D97-AF65-F5344CB8AC3E}">
        <p14:creationId xmlns:p14="http://schemas.microsoft.com/office/powerpoint/2010/main" val="271922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use it?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AD24-3C45-42B8-BB42-4248981CE8FD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39552" y="1372706"/>
            <a:ext cx="415190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000" dirty="0" err="1" smtClean="0"/>
              <a:t>RawDataConversion</a:t>
            </a:r>
            <a:r>
              <a:rPr lang="en-US" altLang="zh-CN" sz="2000" dirty="0" smtClean="0"/>
              <a:t>/</a:t>
            </a:r>
            <a:r>
              <a:rPr lang="en-US" altLang="zh-CN" sz="2000" dirty="0" err="1" smtClean="0"/>
              <a:t>Bgo</a:t>
            </a:r>
            <a:r>
              <a:rPr lang="en-US" altLang="zh-CN" sz="2000" dirty="0" smtClean="0"/>
              <a:t>/</a:t>
            </a:r>
            <a:r>
              <a:rPr lang="en-US" altLang="zh-CN" sz="2000" dirty="0" err="1" smtClean="0"/>
              <a:t>BgoRdcEQM</a:t>
            </a:r>
            <a:endParaRPr lang="zh-CN" altLang="en-US" sz="2000" dirty="0"/>
          </a:p>
        </p:txBody>
      </p:sp>
      <p:grpSp>
        <p:nvGrpSpPr>
          <p:cNvPr id="14" name="组合 13"/>
          <p:cNvGrpSpPr/>
          <p:nvPr/>
        </p:nvGrpSpPr>
        <p:grpSpPr>
          <a:xfrm>
            <a:off x="9578" y="2132856"/>
            <a:ext cx="9144000" cy="3790306"/>
            <a:chOff x="9578" y="2132856"/>
            <a:chExt cx="9144000" cy="3790306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78" y="2132856"/>
              <a:ext cx="9144000" cy="3790306"/>
            </a:xfrm>
            <a:prstGeom prst="rect">
              <a:avLst/>
            </a:prstGeom>
          </p:spPr>
        </p:pic>
        <p:cxnSp>
          <p:nvCxnSpPr>
            <p:cNvPr id="10" name="直接连接符 9"/>
            <p:cNvCxnSpPr/>
            <p:nvPr/>
          </p:nvCxnSpPr>
          <p:spPr>
            <a:xfrm>
              <a:off x="4762106" y="4653136"/>
              <a:ext cx="2592288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5122146" y="3429000"/>
              <a:ext cx="2592288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282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 file structure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68760"/>
            <a:ext cx="3531174" cy="4176464"/>
          </a:xfr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AD24-3C45-42B8-BB42-4248981CE8FD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528"/>
            <a:ext cx="9144000" cy="455776"/>
          </a:xfrm>
          <a:prstGeom prst="rect">
            <a:avLst/>
          </a:prstGeom>
        </p:spPr>
      </p:pic>
      <p:cxnSp>
        <p:nvCxnSpPr>
          <p:cNvPr id="7" name="肘形连接符 6"/>
          <p:cNvCxnSpPr/>
          <p:nvPr/>
        </p:nvCxnSpPr>
        <p:spPr>
          <a:xfrm rot="16200000" flipH="1">
            <a:off x="2819670" y="2012979"/>
            <a:ext cx="4152733" cy="3240361"/>
          </a:xfrm>
          <a:prstGeom prst="bentConnector3">
            <a:avLst>
              <a:gd name="adj1" fmla="val 2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右大括号 11"/>
          <p:cNvSpPr/>
          <p:nvPr/>
        </p:nvSpPr>
        <p:spPr>
          <a:xfrm>
            <a:off x="2843808" y="1268760"/>
            <a:ext cx="360039" cy="576064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圆角矩形 16"/>
          <p:cNvSpPr/>
          <p:nvPr/>
        </p:nvSpPr>
        <p:spPr>
          <a:xfrm>
            <a:off x="1043608" y="1916832"/>
            <a:ext cx="2952328" cy="936104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8" name="肘形连接符 17"/>
          <p:cNvCxnSpPr>
            <a:stCxn id="17" idx="3"/>
          </p:cNvCxnSpPr>
          <p:nvPr/>
        </p:nvCxnSpPr>
        <p:spPr>
          <a:xfrm>
            <a:off x="3995936" y="2384884"/>
            <a:ext cx="1008112" cy="3636404"/>
          </a:xfrm>
          <a:prstGeom prst="bentConnector2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肘形连接符 26"/>
          <p:cNvCxnSpPr/>
          <p:nvPr/>
        </p:nvCxnSpPr>
        <p:spPr>
          <a:xfrm>
            <a:off x="2843808" y="5013176"/>
            <a:ext cx="5832648" cy="924240"/>
          </a:xfrm>
          <a:prstGeom prst="bentConnector3">
            <a:avLst>
              <a:gd name="adj1" fmla="val 100018"/>
            </a:avLst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上箭头 33"/>
          <p:cNvSpPr/>
          <p:nvPr/>
        </p:nvSpPr>
        <p:spPr>
          <a:xfrm>
            <a:off x="7092280" y="6165304"/>
            <a:ext cx="216024" cy="48920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04061" y="6340678"/>
            <a:ext cx="972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s</a:t>
            </a:r>
            <a:r>
              <a:rPr lang="en-US" altLang="zh-CN" dirty="0" smtClean="0">
                <a:solidFill>
                  <a:srgbClr val="FF0000"/>
                </a:solidFill>
              </a:rPr>
              <a:t>plit by ;</a:t>
            </a:r>
            <a:endParaRPr lang="en-US" altLang="zh-C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93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Provide IO service for root files, </a:t>
            </a:r>
            <a:r>
              <a:rPr lang="en-US" altLang="zh-CN" dirty="0" err="1" smtClean="0"/>
              <a:t>DmpRootIOSvc</a:t>
            </a:r>
            <a:endParaRPr lang="en-US" altLang="zh-CN" dirty="0" smtClean="0"/>
          </a:p>
          <a:p>
            <a:r>
              <a:rPr lang="en-US" altLang="zh-CN" dirty="0" smtClean="0"/>
              <a:t>Provide Data buffer</a:t>
            </a:r>
          </a:p>
          <a:p>
            <a:pPr lvl="1"/>
            <a:r>
              <a:rPr lang="en-US" altLang="zh-CN" dirty="0" smtClean="0"/>
              <a:t>Data communicate between algorithms</a:t>
            </a:r>
          </a:p>
          <a:p>
            <a:endParaRPr lang="en-US" altLang="zh-CN" dirty="0" smtClean="0"/>
          </a:p>
          <a:p>
            <a:endParaRPr lang="en-US" alt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AD24-3C45-42B8-BB42-4248981CE8FD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5839325" y="5385410"/>
            <a:ext cx="23330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 smtClean="0"/>
              <a:t>Thank you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92704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Why we need it?</a:t>
            </a:r>
          </a:p>
          <a:p>
            <a:pPr lvl="1"/>
            <a:r>
              <a:rPr lang="en-US" altLang="zh-CN" dirty="0" smtClean="0"/>
              <a:t>IO</a:t>
            </a:r>
          </a:p>
          <a:p>
            <a:pPr lvl="1"/>
            <a:r>
              <a:rPr lang="en-US" altLang="zh-CN" dirty="0" smtClean="0"/>
              <a:t>Data </a:t>
            </a:r>
            <a:r>
              <a:rPr lang="en-US" altLang="zh-CN" dirty="0"/>
              <a:t>communicate</a:t>
            </a:r>
            <a:r>
              <a:rPr lang="en-US" altLang="zh-CN" dirty="0" smtClean="0"/>
              <a:t> between algorithms</a:t>
            </a:r>
          </a:p>
          <a:p>
            <a:r>
              <a:rPr lang="en-US" altLang="zh-CN" dirty="0" smtClean="0"/>
              <a:t>Implementation</a:t>
            </a:r>
          </a:p>
          <a:p>
            <a:pPr lvl="1"/>
            <a:r>
              <a:rPr lang="en-US" altLang="zh-CN" dirty="0" err="1"/>
              <a:t>DmpRootIOSvc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Time sequence</a:t>
            </a:r>
          </a:p>
          <a:p>
            <a:pPr lvl="2"/>
            <a:r>
              <a:rPr lang="en-US" altLang="zh-CN" dirty="0" err="1" smtClean="0"/>
              <a:t>DmpVAlg</a:t>
            </a:r>
            <a:endParaRPr lang="en-US" altLang="zh-CN" dirty="0"/>
          </a:p>
          <a:p>
            <a:pPr lvl="2"/>
            <a:r>
              <a:rPr lang="en-US" altLang="zh-CN" dirty="0" err="1" smtClean="0"/>
              <a:t>DmpCore</a:t>
            </a:r>
            <a:endParaRPr lang="en-US" altLang="zh-CN" dirty="0" smtClean="0"/>
          </a:p>
          <a:p>
            <a:pPr lvl="2"/>
            <a:r>
              <a:rPr lang="en-US" altLang="zh-CN" dirty="0" err="1" smtClean="0"/>
              <a:t>DmpVSvc</a:t>
            </a:r>
            <a:endParaRPr lang="en-US" altLang="zh-CN" dirty="0" smtClean="0"/>
          </a:p>
          <a:p>
            <a:r>
              <a:rPr lang="en-US" altLang="zh-CN" dirty="0" smtClean="0"/>
              <a:t>How to use it?</a:t>
            </a:r>
          </a:p>
          <a:p>
            <a:pPr lvl="1"/>
            <a:r>
              <a:rPr lang="en-US" altLang="zh-CN" dirty="0" smtClean="0"/>
              <a:t>In job option file</a:t>
            </a:r>
          </a:p>
          <a:p>
            <a:pPr lvl="1"/>
            <a:r>
              <a:rPr lang="en-US" altLang="zh-CN" dirty="0" smtClean="0"/>
              <a:t>In concrete algorithm</a:t>
            </a:r>
          </a:p>
          <a:p>
            <a:r>
              <a:rPr lang="en-US" altLang="zh-CN" dirty="0" smtClean="0"/>
              <a:t>Example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094B-2C34-4795-B65D-992C534D7CC4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473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we need it?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827584" y="1443199"/>
            <a:ext cx="7272808" cy="29939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115616" y="1484784"/>
            <a:ext cx="3631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One Job</a:t>
            </a:r>
            <a:r>
              <a:rPr lang="en-US" altLang="zh-CN" sz="1600" dirty="0" smtClean="0">
                <a:solidFill>
                  <a:srgbClr val="002060"/>
                </a:solidFill>
              </a:rPr>
              <a:t>( an object of class </a:t>
            </a:r>
            <a:r>
              <a:rPr lang="en-US" altLang="zh-CN" sz="1600" dirty="0" err="1" smtClean="0">
                <a:solidFill>
                  <a:srgbClr val="002060"/>
                </a:solidFill>
              </a:rPr>
              <a:t>DmpCore</a:t>
            </a:r>
            <a:r>
              <a:rPr lang="en-US" altLang="zh-CN" sz="1600" dirty="0" smtClean="0">
                <a:solidFill>
                  <a:srgbClr val="002060"/>
                </a:solidFill>
              </a:rPr>
              <a:t>)</a:t>
            </a:r>
            <a:endParaRPr lang="zh-CN" altLang="en-US" sz="1600" dirty="0">
              <a:solidFill>
                <a:srgbClr val="002060"/>
              </a:solidFill>
            </a:endParaRPr>
          </a:p>
        </p:txBody>
      </p:sp>
      <p:sp>
        <p:nvSpPr>
          <p:cNvPr id="8" name="对角圆角矩形 7"/>
          <p:cNvSpPr/>
          <p:nvPr/>
        </p:nvSpPr>
        <p:spPr>
          <a:xfrm>
            <a:off x="1463846" y="2996952"/>
            <a:ext cx="1218321" cy="36004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Algorithm_0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剪去对角的矩形 9"/>
          <p:cNvSpPr/>
          <p:nvPr/>
        </p:nvSpPr>
        <p:spPr>
          <a:xfrm>
            <a:off x="1360033" y="5564398"/>
            <a:ext cx="1737597" cy="504056"/>
          </a:xfrm>
          <a:prstGeom prst="snip2Diag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Input root file</a:t>
            </a:r>
            <a:endParaRPr lang="zh-CN" altLang="en-US" sz="2000" dirty="0"/>
          </a:p>
        </p:txBody>
      </p:sp>
      <p:sp>
        <p:nvSpPr>
          <p:cNvPr id="11" name="剪去对角的矩形 10"/>
          <p:cNvSpPr/>
          <p:nvPr/>
        </p:nvSpPr>
        <p:spPr>
          <a:xfrm>
            <a:off x="5517197" y="5661248"/>
            <a:ext cx="1881613" cy="504056"/>
          </a:xfrm>
          <a:prstGeom prst="snip2Diag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Output root file</a:t>
            </a:r>
            <a:endParaRPr lang="zh-CN" alt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844217" y="3933056"/>
            <a:ext cx="2058577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b="1" dirty="0" smtClean="0"/>
              <a:t>Event class</a:t>
            </a:r>
            <a:r>
              <a:rPr lang="en-US" altLang="zh-CN" sz="1100" dirty="0" smtClean="0"/>
              <a:t>:  DmpEvt_Alg0_Input</a:t>
            </a:r>
            <a:endParaRPr lang="zh-CN" altLang="en-US" sz="1100" dirty="0"/>
          </a:p>
        </p:txBody>
      </p:sp>
      <p:sp>
        <p:nvSpPr>
          <p:cNvPr id="29" name="TextBox 28"/>
          <p:cNvSpPr txBox="1"/>
          <p:nvPr/>
        </p:nvSpPr>
        <p:spPr>
          <a:xfrm>
            <a:off x="2987824" y="3933056"/>
            <a:ext cx="1436612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DmpEvt_Alg0_Output</a:t>
            </a:r>
            <a:endParaRPr lang="zh-CN" altLang="en-US" sz="1100" dirty="0"/>
          </a:p>
        </p:txBody>
      </p:sp>
      <p:sp>
        <p:nvSpPr>
          <p:cNvPr id="52" name="TextBox 51"/>
          <p:cNvSpPr txBox="1"/>
          <p:nvPr/>
        </p:nvSpPr>
        <p:spPr>
          <a:xfrm>
            <a:off x="1187624" y="2204864"/>
            <a:ext cx="2398926" cy="36933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err="1" smtClean="0">
                <a:solidFill>
                  <a:schemeClr val="accent2">
                    <a:lumMod val="75000"/>
                  </a:schemeClr>
                </a:solidFill>
              </a:rPr>
              <a:t>AlgMgr</a:t>
            </a:r>
            <a:r>
              <a:rPr lang="en-US" altLang="zh-CN" sz="1400" dirty="0" smtClean="0"/>
              <a:t>(</a:t>
            </a:r>
            <a:r>
              <a:rPr lang="en-US" altLang="zh-CN" sz="1400" dirty="0"/>
              <a:t>Algorithm </a:t>
            </a:r>
            <a:r>
              <a:rPr lang="en-US" altLang="zh-CN" sz="1400" dirty="0" smtClean="0"/>
              <a:t>Manager)</a:t>
            </a:r>
            <a:endParaRPr lang="zh-CN" altLang="en-US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5273939" y="2204864"/>
            <a:ext cx="2204065" cy="36933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err="1" smtClean="0">
                <a:solidFill>
                  <a:schemeClr val="accent2">
                    <a:lumMod val="75000"/>
                  </a:schemeClr>
                </a:solidFill>
              </a:rPr>
              <a:t>SvcMgr</a:t>
            </a:r>
            <a:r>
              <a:rPr lang="en-US" altLang="zh-CN" sz="1400" dirty="0" smtClean="0"/>
              <a:t>(Service Manager)</a:t>
            </a:r>
            <a:endParaRPr lang="zh-CN" altLang="en-US" sz="1400" dirty="0"/>
          </a:p>
        </p:txBody>
      </p:sp>
      <p:sp>
        <p:nvSpPr>
          <p:cNvPr id="67" name="对角圆角矩形 66"/>
          <p:cNvSpPr/>
          <p:nvPr/>
        </p:nvSpPr>
        <p:spPr>
          <a:xfrm>
            <a:off x="1547664" y="3068960"/>
            <a:ext cx="1218321" cy="36004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Algorithm_0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68" name="对角圆角矩形 67"/>
          <p:cNvSpPr/>
          <p:nvPr/>
        </p:nvSpPr>
        <p:spPr>
          <a:xfrm>
            <a:off x="1619672" y="3140968"/>
            <a:ext cx="1218321" cy="36004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Algorithm_0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69" name="对角圆角矩形 68"/>
          <p:cNvSpPr/>
          <p:nvPr/>
        </p:nvSpPr>
        <p:spPr>
          <a:xfrm>
            <a:off x="6438213" y="3212976"/>
            <a:ext cx="1218321" cy="36004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Algorithm_0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70" name="对角圆角矩形 69"/>
          <p:cNvSpPr/>
          <p:nvPr/>
        </p:nvSpPr>
        <p:spPr>
          <a:xfrm>
            <a:off x="6522031" y="3284984"/>
            <a:ext cx="1218321" cy="36004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Algorithm_0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71" name="对角圆角矩形 70"/>
          <p:cNvSpPr/>
          <p:nvPr/>
        </p:nvSpPr>
        <p:spPr>
          <a:xfrm>
            <a:off x="6594039" y="3356992"/>
            <a:ext cx="1218321" cy="36004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Service_0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72" name="对角圆角矩形 71"/>
          <p:cNvSpPr/>
          <p:nvPr/>
        </p:nvSpPr>
        <p:spPr>
          <a:xfrm>
            <a:off x="5088540" y="3212976"/>
            <a:ext cx="1218321" cy="36004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IO service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75" name="右大括号 74"/>
          <p:cNvSpPr/>
          <p:nvPr/>
        </p:nvSpPr>
        <p:spPr>
          <a:xfrm rot="16200000">
            <a:off x="2032265" y="1936288"/>
            <a:ext cx="399956" cy="1801205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右大括号 75"/>
          <p:cNvSpPr/>
          <p:nvPr/>
        </p:nvSpPr>
        <p:spPr>
          <a:xfrm rot="16200000">
            <a:off x="6145355" y="1736310"/>
            <a:ext cx="432046" cy="2233253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2" name="直接箭头连接符 81"/>
          <p:cNvCxnSpPr>
            <a:endCxn id="10" idx="3"/>
          </p:cNvCxnSpPr>
          <p:nvPr/>
        </p:nvCxnSpPr>
        <p:spPr>
          <a:xfrm flipH="1">
            <a:off x="2228832" y="4437112"/>
            <a:ext cx="3411" cy="112728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箭头连接符 84"/>
          <p:cNvCxnSpPr>
            <a:endCxn id="11" idx="3"/>
          </p:cNvCxnSpPr>
          <p:nvPr/>
        </p:nvCxnSpPr>
        <p:spPr>
          <a:xfrm flipH="1">
            <a:off x="6458004" y="4437112"/>
            <a:ext cx="23698" cy="122413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箭头连接符 87"/>
          <p:cNvCxnSpPr>
            <a:stCxn id="72" idx="2"/>
          </p:cNvCxnSpPr>
          <p:nvPr/>
        </p:nvCxnSpPr>
        <p:spPr>
          <a:xfrm flipH="1">
            <a:off x="3021012" y="3392996"/>
            <a:ext cx="2067528" cy="2171402"/>
          </a:xfrm>
          <a:prstGeom prst="straightConnector1">
            <a:avLst/>
          </a:prstGeom>
          <a:ln w="952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接箭头连接符 90"/>
          <p:cNvCxnSpPr>
            <a:stCxn id="72" idx="1"/>
          </p:cNvCxnSpPr>
          <p:nvPr/>
        </p:nvCxnSpPr>
        <p:spPr>
          <a:xfrm>
            <a:off x="5697701" y="3573016"/>
            <a:ext cx="498804" cy="2088232"/>
          </a:xfrm>
          <a:prstGeom prst="straightConnector1">
            <a:avLst/>
          </a:prstGeom>
          <a:ln w="952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右大括号 96"/>
          <p:cNvSpPr/>
          <p:nvPr/>
        </p:nvSpPr>
        <p:spPr>
          <a:xfrm rot="16200000">
            <a:off x="2184665" y="2800384"/>
            <a:ext cx="399956" cy="1801205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8" name="直接箭头连接符 97"/>
          <p:cNvCxnSpPr>
            <a:stCxn id="29" idx="2"/>
          </p:cNvCxnSpPr>
          <p:nvPr/>
        </p:nvCxnSpPr>
        <p:spPr>
          <a:xfrm>
            <a:off x="3706130" y="4194666"/>
            <a:ext cx="2240973" cy="1369732"/>
          </a:xfrm>
          <a:prstGeom prst="straightConnector1">
            <a:avLst/>
          </a:prstGeom>
          <a:ln w="952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接箭头连接符 102"/>
          <p:cNvCxnSpPr>
            <a:stCxn id="25" idx="2"/>
          </p:cNvCxnSpPr>
          <p:nvPr/>
        </p:nvCxnSpPr>
        <p:spPr>
          <a:xfrm>
            <a:off x="1873506" y="4194666"/>
            <a:ext cx="199500" cy="1297724"/>
          </a:xfrm>
          <a:prstGeom prst="straightConnector1">
            <a:avLst/>
          </a:prstGeom>
          <a:ln w="952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日期占位符 10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ED947-4C3F-438B-9772-8E99E4BFA6E4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111" name="灯片编号占位符 1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772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we need it?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84057" y="1700808"/>
            <a:ext cx="4104456" cy="20792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对角圆角矩形 7"/>
          <p:cNvSpPr/>
          <p:nvPr/>
        </p:nvSpPr>
        <p:spPr>
          <a:xfrm>
            <a:off x="755576" y="2657020"/>
            <a:ext cx="1595986" cy="45720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Algorithm_0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剪去对角的矩形 9"/>
          <p:cNvSpPr/>
          <p:nvPr/>
        </p:nvSpPr>
        <p:spPr>
          <a:xfrm>
            <a:off x="251520" y="4884012"/>
            <a:ext cx="1737597" cy="504056"/>
          </a:xfrm>
          <a:prstGeom prst="snip2Diag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Input root file</a:t>
            </a:r>
            <a:endParaRPr lang="zh-CN" altLang="en-US" sz="2000" dirty="0"/>
          </a:p>
        </p:txBody>
      </p:sp>
      <p:sp>
        <p:nvSpPr>
          <p:cNvPr id="11" name="剪去对角的矩形 10"/>
          <p:cNvSpPr/>
          <p:nvPr/>
        </p:nvSpPr>
        <p:spPr>
          <a:xfrm>
            <a:off x="2868467" y="4863904"/>
            <a:ext cx="1881613" cy="504056"/>
          </a:xfrm>
          <a:prstGeom prst="snip2Diag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Output root file</a:t>
            </a:r>
            <a:endParaRPr lang="zh-CN" alt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683568" y="3318908"/>
            <a:ext cx="1332416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DmpEvt_Alg0_Input</a:t>
            </a:r>
            <a:endParaRPr lang="zh-CN" altLang="en-US" sz="1100" dirty="0"/>
          </a:p>
        </p:txBody>
      </p:sp>
      <p:sp>
        <p:nvSpPr>
          <p:cNvPr id="29" name="TextBox 28"/>
          <p:cNvSpPr txBox="1"/>
          <p:nvPr/>
        </p:nvSpPr>
        <p:spPr>
          <a:xfrm>
            <a:off x="2536285" y="3306262"/>
            <a:ext cx="1436612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DmpEvt_Alg0_Output</a:t>
            </a:r>
            <a:endParaRPr lang="zh-CN" altLang="en-US" sz="1100" dirty="0"/>
          </a:p>
        </p:txBody>
      </p:sp>
      <p:sp>
        <p:nvSpPr>
          <p:cNvPr id="38" name="矩形 37"/>
          <p:cNvSpPr/>
          <p:nvPr/>
        </p:nvSpPr>
        <p:spPr>
          <a:xfrm>
            <a:off x="4988145" y="1700808"/>
            <a:ext cx="3874680" cy="20792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4988146" y="1743199"/>
            <a:ext cx="3874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</a:rPr>
              <a:t>Another Job</a:t>
            </a:r>
            <a:r>
              <a:rPr lang="en-US" altLang="zh-CN" sz="1400" dirty="0" smtClean="0">
                <a:solidFill>
                  <a:srgbClr val="002060"/>
                </a:solidFill>
              </a:rPr>
              <a:t>(an other object of </a:t>
            </a:r>
            <a:r>
              <a:rPr lang="en-US" altLang="zh-CN" sz="1400" dirty="0" err="1" smtClean="0">
                <a:solidFill>
                  <a:srgbClr val="002060"/>
                </a:solidFill>
              </a:rPr>
              <a:t>DmpCore</a:t>
            </a:r>
            <a:r>
              <a:rPr lang="en-US" altLang="zh-CN" sz="1400" dirty="0" smtClean="0">
                <a:solidFill>
                  <a:srgbClr val="002060"/>
                </a:solidFill>
              </a:rPr>
              <a:t>)</a:t>
            </a:r>
            <a:endParaRPr lang="zh-CN" altLang="en-US" sz="1400" dirty="0">
              <a:solidFill>
                <a:srgbClr val="002060"/>
              </a:solidFill>
            </a:endParaRPr>
          </a:p>
        </p:txBody>
      </p:sp>
      <p:sp>
        <p:nvSpPr>
          <p:cNvPr id="40" name="对角圆角矩形 39"/>
          <p:cNvSpPr/>
          <p:nvPr/>
        </p:nvSpPr>
        <p:spPr>
          <a:xfrm>
            <a:off x="5292080" y="2683768"/>
            <a:ext cx="1595986" cy="45720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Algorithm_1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2" name="剪去对角的矩形 41"/>
          <p:cNvSpPr/>
          <p:nvPr/>
        </p:nvSpPr>
        <p:spPr>
          <a:xfrm>
            <a:off x="6759083" y="5229200"/>
            <a:ext cx="2133398" cy="504056"/>
          </a:xfrm>
          <a:prstGeom prst="snip2Diag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Output root file_2</a:t>
            </a:r>
            <a:endParaRPr lang="zh-CN" altLang="en-US" sz="2000" dirty="0"/>
          </a:p>
        </p:txBody>
      </p:sp>
      <p:cxnSp>
        <p:nvCxnSpPr>
          <p:cNvPr id="43" name="肘形连接符 42"/>
          <p:cNvCxnSpPr>
            <a:endCxn id="11" idx="0"/>
          </p:cNvCxnSpPr>
          <p:nvPr/>
        </p:nvCxnSpPr>
        <p:spPr>
          <a:xfrm rot="5400000">
            <a:off x="4683244" y="3846858"/>
            <a:ext cx="1335910" cy="1202238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364088" y="3311406"/>
            <a:ext cx="1332416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DmpEvt_Alg1_Input</a:t>
            </a:r>
            <a:endParaRPr lang="zh-CN" alt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7107476" y="3376196"/>
            <a:ext cx="1436612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DmpEvt_Alg1_Output</a:t>
            </a:r>
            <a:endParaRPr lang="zh-CN" altLang="en-US" sz="1100" dirty="0"/>
          </a:p>
        </p:txBody>
      </p:sp>
      <p:sp>
        <p:nvSpPr>
          <p:cNvPr id="49" name="TextBox 48"/>
          <p:cNvSpPr txBox="1"/>
          <p:nvPr/>
        </p:nvSpPr>
        <p:spPr>
          <a:xfrm>
            <a:off x="4351432" y="3140968"/>
            <a:ext cx="636713" cy="33855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solidFill>
                  <a:schemeClr val="accent6"/>
                </a:solidFill>
              </a:rPr>
              <a:t>same</a:t>
            </a:r>
            <a:endParaRPr lang="zh-CN" altLang="en-US" sz="1600" b="1" dirty="0">
              <a:solidFill>
                <a:schemeClr val="accent6"/>
              </a:solidFill>
            </a:endParaRPr>
          </a:p>
        </p:txBody>
      </p:sp>
      <p:cxnSp>
        <p:nvCxnSpPr>
          <p:cNvPr id="12" name="直接箭头连接符 11"/>
          <p:cNvCxnSpPr>
            <a:endCxn id="11" idx="3"/>
          </p:cNvCxnSpPr>
          <p:nvPr/>
        </p:nvCxnSpPr>
        <p:spPr>
          <a:xfrm>
            <a:off x="3809273" y="3780022"/>
            <a:ext cx="1" cy="108388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>
            <a:endCxn id="10" idx="3"/>
          </p:cNvCxnSpPr>
          <p:nvPr/>
        </p:nvCxnSpPr>
        <p:spPr>
          <a:xfrm>
            <a:off x="1120319" y="3780022"/>
            <a:ext cx="0" cy="11039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>
            <a:endCxn id="42" idx="3"/>
          </p:cNvCxnSpPr>
          <p:nvPr/>
        </p:nvCxnSpPr>
        <p:spPr>
          <a:xfrm>
            <a:off x="7825782" y="3780022"/>
            <a:ext cx="0" cy="144917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对角圆角矩形 36"/>
          <p:cNvSpPr/>
          <p:nvPr/>
        </p:nvSpPr>
        <p:spPr>
          <a:xfrm>
            <a:off x="3253610" y="2636912"/>
            <a:ext cx="1102366" cy="45720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IOSvc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1" name="对角圆角矩形 40"/>
          <p:cNvSpPr/>
          <p:nvPr/>
        </p:nvSpPr>
        <p:spPr>
          <a:xfrm>
            <a:off x="7358066" y="2683768"/>
            <a:ext cx="1102366" cy="45720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IOSvc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6" name="直接连接符 25"/>
          <p:cNvCxnSpPr/>
          <p:nvPr/>
        </p:nvCxnSpPr>
        <p:spPr>
          <a:xfrm flipV="1">
            <a:off x="3809274" y="3094112"/>
            <a:ext cx="0" cy="68591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 flipV="1">
            <a:off x="1115616" y="3068960"/>
            <a:ext cx="0" cy="68591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 flipV="1">
            <a:off x="5955564" y="3193390"/>
            <a:ext cx="0" cy="68591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 flipV="1">
            <a:off x="7825782" y="3140968"/>
            <a:ext cx="0" cy="68591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>
            <a:stCxn id="29" idx="3"/>
            <a:endCxn id="45" idx="1"/>
          </p:cNvCxnSpPr>
          <p:nvPr/>
        </p:nvCxnSpPr>
        <p:spPr>
          <a:xfrm>
            <a:off x="3972897" y="3437067"/>
            <a:ext cx="1391191" cy="5144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lgDashDot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84057" y="1700808"/>
            <a:ext cx="3585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One Job</a:t>
            </a:r>
            <a:r>
              <a:rPr lang="en-US" altLang="zh-CN" sz="1600" dirty="0" smtClean="0">
                <a:solidFill>
                  <a:srgbClr val="002060"/>
                </a:solidFill>
              </a:rPr>
              <a:t>(an object of class </a:t>
            </a:r>
            <a:r>
              <a:rPr lang="en-US" altLang="zh-CN" sz="1600" dirty="0" err="1" smtClean="0">
                <a:solidFill>
                  <a:srgbClr val="002060"/>
                </a:solidFill>
              </a:rPr>
              <a:t>DmpCore</a:t>
            </a:r>
            <a:r>
              <a:rPr lang="en-US" altLang="zh-CN" sz="1600" dirty="0" smtClean="0">
                <a:solidFill>
                  <a:srgbClr val="002060"/>
                </a:solidFill>
              </a:rPr>
              <a:t>)</a:t>
            </a:r>
            <a:endParaRPr lang="zh-CN" altLang="en-US" sz="1600" dirty="0">
              <a:solidFill>
                <a:srgbClr val="002060"/>
              </a:solidFill>
            </a:endParaRPr>
          </a:p>
        </p:txBody>
      </p:sp>
      <p:sp>
        <p:nvSpPr>
          <p:cNvPr id="33" name="日期占位符 3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4B34-B6CE-402C-9171-369AC997393D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35" name="灯片编号占位符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997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we need it?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84057" y="1700808"/>
            <a:ext cx="4104456" cy="20792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对角圆角矩形 7"/>
          <p:cNvSpPr/>
          <p:nvPr/>
        </p:nvSpPr>
        <p:spPr>
          <a:xfrm>
            <a:off x="755576" y="2657020"/>
            <a:ext cx="1595986" cy="45720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Algorithm_0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剪去对角的矩形 9"/>
          <p:cNvSpPr/>
          <p:nvPr/>
        </p:nvSpPr>
        <p:spPr>
          <a:xfrm>
            <a:off x="251520" y="4885630"/>
            <a:ext cx="1737597" cy="504056"/>
          </a:xfrm>
          <a:prstGeom prst="snip2Diag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Input root file</a:t>
            </a:r>
            <a:endParaRPr lang="zh-CN" altLang="en-US" sz="2000" dirty="0"/>
          </a:p>
        </p:txBody>
      </p:sp>
      <p:sp>
        <p:nvSpPr>
          <p:cNvPr id="11" name="剪去对角的矩形 10"/>
          <p:cNvSpPr/>
          <p:nvPr/>
        </p:nvSpPr>
        <p:spPr>
          <a:xfrm>
            <a:off x="2868467" y="4863904"/>
            <a:ext cx="1881613" cy="504056"/>
          </a:xfrm>
          <a:prstGeom prst="snip2Diag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Output root file</a:t>
            </a:r>
            <a:endParaRPr lang="zh-CN" alt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683568" y="3318908"/>
            <a:ext cx="1332416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DmpEvt_Alg0_Input</a:t>
            </a:r>
            <a:endParaRPr lang="zh-CN" altLang="en-US" sz="1100" dirty="0"/>
          </a:p>
        </p:txBody>
      </p:sp>
      <p:sp>
        <p:nvSpPr>
          <p:cNvPr id="29" name="TextBox 28"/>
          <p:cNvSpPr txBox="1"/>
          <p:nvPr/>
        </p:nvSpPr>
        <p:spPr>
          <a:xfrm>
            <a:off x="2536285" y="3306262"/>
            <a:ext cx="1436612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DmpEvt_Alg0_Output</a:t>
            </a:r>
            <a:endParaRPr lang="zh-CN" altLang="en-US" sz="1100" dirty="0"/>
          </a:p>
        </p:txBody>
      </p:sp>
      <p:sp>
        <p:nvSpPr>
          <p:cNvPr id="38" name="矩形 37"/>
          <p:cNvSpPr/>
          <p:nvPr/>
        </p:nvSpPr>
        <p:spPr>
          <a:xfrm>
            <a:off x="4988145" y="1700808"/>
            <a:ext cx="3874680" cy="20792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对角圆角矩形 39"/>
          <p:cNvSpPr/>
          <p:nvPr/>
        </p:nvSpPr>
        <p:spPr>
          <a:xfrm>
            <a:off x="5292080" y="2683768"/>
            <a:ext cx="1595986" cy="45720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Algorithm_1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2" name="剪去对角的矩形 41"/>
          <p:cNvSpPr/>
          <p:nvPr/>
        </p:nvSpPr>
        <p:spPr>
          <a:xfrm>
            <a:off x="6759083" y="5229200"/>
            <a:ext cx="2133398" cy="504056"/>
          </a:xfrm>
          <a:prstGeom prst="snip2Diag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Output root file_2</a:t>
            </a:r>
            <a:endParaRPr lang="zh-CN" altLang="en-US" sz="2000" dirty="0"/>
          </a:p>
        </p:txBody>
      </p:sp>
      <p:cxnSp>
        <p:nvCxnSpPr>
          <p:cNvPr id="43" name="肘形连接符 42"/>
          <p:cNvCxnSpPr>
            <a:endCxn id="11" idx="0"/>
          </p:cNvCxnSpPr>
          <p:nvPr/>
        </p:nvCxnSpPr>
        <p:spPr>
          <a:xfrm rot="5400000">
            <a:off x="4683244" y="3846858"/>
            <a:ext cx="1335910" cy="1202238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364088" y="3311406"/>
            <a:ext cx="1332416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DmpEvt_Alg1_Input</a:t>
            </a:r>
            <a:endParaRPr lang="zh-CN" alt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7107476" y="3376196"/>
            <a:ext cx="1436612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DmpEvt_Alg1_Output</a:t>
            </a:r>
            <a:endParaRPr lang="zh-CN" altLang="en-US" sz="1100" dirty="0"/>
          </a:p>
        </p:txBody>
      </p:sp>
      <p:sp>
        <p:nvSpPr>
          <p:cNvPr id="49" name="TextBox 48"/>
          <p:cNvSpPr txBox="1"/>
          <p:nvPr/>
        </p:nvSpPr>
        <p:spPr>
          <a:xfrm>
            <a:off x="4351432" y="3140968"/>
            <a:ext cx="636713" cy="33855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solidFill>
                  <a:schemeClr val="accent6"/>
                </a:solidFill>
              </a:rPr>
              <a:t>same</a:t>
            </a:r>
            <a:endParaRPr lang="zh-CN" altLang="en-US" sz="1600" b="1" dirty="0">
              <a:solidFill>
                <a:schemeClr val="accent6"/>
              </a:solidFill>
            </a:endParaRPr>
          </a:p>
        </p:txBody>
      </p:sp>
      <p:cxnSp>
        <p:nvCxnSpPr>
          <p:cNvPr id="12" name="直接箭头连接符 11"/>
          <p:cNvCxnSpPr>
            <a:endCxn id="11" idx="3"/>
          </p:cNvCxnSpPr>
          <p:nvPr/>
        </p:nvCxnSpPr>
        <p:spPr>
          <a:xfrm>
            <a:off x="3809273" y="3780022"/>
            <a:ext cx="1" cy="108388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>
            <a:off x="1120319" y="3780022"/>
            <a:ext cx="0" cy="11039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>
            <a:endCxn id="42" idx="3"/>
          </p:cNvCxnSpPr>
          <p:nvPr/>
        </p:nvCxnSpPr>
        <p:spPr>
          <a:xfrm>
            <a:off x="7825782" y="3780022"/>
            <a:ext cx="0" cy="144917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对角圆角矩形 36"/>
          <p:cNvSpPr/>
          <p:nvPr/>
        </p:nvSpPr>
        <p:spPr>
          <a:xfrm>
            <a:off x="3253610" y="2636912"/>
            <a:ext cx="1102366" cy="45720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IOSvc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1" name="对角圆角矩形 40"/>
          <p:cNvSpPr/>
          <p:nvPr/>
        </p:nvSpPr>
        <p:spPr>
          <a:xfrm>
            <a:off x="7358066" y="2683768"/>
            <a:ext cx="1102366" cy="45720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IOSvc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6" name="直接连接符 25"/>
          <p:cNvCxnSpPr/>
          <p:nvPr/>
        </p:nvCxnSpPr>
        <p:spPr>
          <a:xfrm flipV="1">
            <a:off x="3809274" y="3094112"/>
            <a:ext cx="0" cy="68591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 flipV="1">
            <a:off x="1115616" y="3068960"/>
            <a:ext cx="0" cy="68591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 flipV="1">
            <a:off x="5955564" y="3193390"/>
            <a:ext cx="0" cy="68591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 flipV="1">
            <a:off x="7825782" y="3140968"/>
            <a:ext cx="0" cy="68591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>
            <a:stCxn id="29" idx="3"/>
            <a:endCxn id="45" idx="1"/>
          </p:cNvCxnSpPr>
          <p:nvPr/>
        </p:nvCxnSpPr>
        <p:spPr>
          <a:xfrm>
            <a:off x="3972897" y="3437067"/>
            <a:ext cx="1391191" cy="5144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lgDashDot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任意多边形 8"/>
          <p:cNvSpPr/>
          <p:nvPr/>
        </p:nvSpPr>
        <p:spPr>
          <a:xfrm>
            <a:off x="2665645" y="2190962"/>
            <a:ext cx="3130491" cy="3686310"/>
          </a:xfrm>
          <a:custGeom>
            <a:avLst/>
            <a:gdLst>
              <a:gd name="connsiteX0" fmla="*/ 1223057 w 3301134"/>
              <a:gd name="connsiteY0" fmla="*/ 3845854 h 3877662"/>
              <a:gd name="connsiteX1" fmla="*/ 1077914 w 3301134"/>
              <a:gd name="connsiteY1" fmla="*/ 3845854 h 3877662"/>
              <a:gd name="connsiteX2" fmla="*/ 134485 w 3301134"/>
              <a:gd name="connsiteY2" fmla="*/ 3570083 h 3877662"/>
              <a:gd name="connsiteX3" fmla="*/ 18371 w 3301134"/>
              <a:gd name="connsiteY3" fmla="*/ 2307340 h 3877662"/>
              <a:gd name="connsiteX4" fmla="*/ 250600 w 3301134"/>
              <a:gd name="connsiteY4" fmla="*/ 188254 h 3877662"/>
              <a:gd name="connsiteX5" fmla="*/ 1063400 w 3301134"/>
              <a:gd name="connsiteY5" fmla="*/ 115683 h 3877662"/>
              <a:gd name="connsiteX6" fmla="*/ 2210028 w 3301134"/>
              <a:gd name="connsiteY6" fmla="*/ 289854 h 3877662"/>
              <a:gd name="connsiteX7" fmla="*/ 2630942 w 3301134"/>
              <a:gd name="connsiteY7" fmla="*/ 1755797 h 3877662"/>
              <a:gd name="connsiteX8" fmla="*/ 3298600 w 3301134"/>
              <a:gd name="connsiteY8" fmla="*/ 2873397 h 3877662"/>
              <a:gd name="connsiteX9" fmla="*/ 2790600 w 3301134"/>
              <a:gd name="connsiteY9" fmla="*/ 3613625 h 3877662"/>
              <a:gd name="connsiteX10" fmla="*/ 1223057 w 3301134"/>
              <a:gd name="connsiteY10" fmla="*/ 3845854 h 3877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301134" h="3877662">
                <a:moveTo>
                  <a:pt x="1223057" y="3845854"/>
                </a:moveTo>
                <a:cubicBezTo>
                  <a:pt x="937609" y="3884559"/>
                  <a:pt x="1259343" y="3891816"/>
                  <a:pt x="1077914" y="3845854"/>
                </a:cubicBezTo>
                <a:cubicBezTo>
                  <a:pt x="896485" y="3799892"/>
                  <a:pt x="311075" y="3826502"/>
                  <a:pt x="134485" y="3570083"/>
                </a:cubicBezTo>
                <a:cubicBezTo>
                  <a:pt x="-42106" y="3313664"/>
                  <a:pt x="-982" y="2870978"/>
                  <a:pt x="18371" y="2307340"/>
                </a:cubicBezTo>
                <a:cubicBezTo>
                  <a:pt x="37723" y="1743702"/>
                  <a:pt x="76429" y="553530"/>
                  <a:pt x="250600" y="188254"/>
                </a:cubicBezTo>
                <a:cubicBezTo>
                  <a:pt x="424771" y="-177022"/>
                  <a:pt x="736829" y="98750"/>
                  <a:pt x="1063400" y="115683"/>
                </a:cubicBezTo>
                <a:cubicBezTo>
                  <a:pt x="1389971" y="132616"/>
                  <a:pt x="1948771" y="16502"/>
                  <a:pt x="2210028" y="289854"/>
                </a:cubicBezTo>
                <a:cubicBezTo>
                  <a:pt x="2471285" y="563206"/>
                  <a:pt x="2449513" y="1325207"/>
                  <a:pt x="2630942" y="1755797"/>
                </a:cubicBezTo>
                <a:cubicBezTo>
                  <a:pt x="2812371" y="2186387"/>
                  <a:pt x="3271990" y="2563759"/>
                  <a:pt x="3298600" y="2873397"/>
                </a:cubicBezTo>
                <a:cubicBezTo>
                  <a:pt x="3325210" y="3183035"/>
                  <a:pt x="3141362" y="3446711"/>
                  <a:pt x="2790600" y="3613625"/>
                </a:cubicBezTo>
                <a:cubicBezTo>
                  <a:pt x="2439838" y="3780539"/>
                  <a:pt x="1508505" y="3807149"/>
                  <a:pt x="1223057" y="3845854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424677" y="5922129"/>
            <a:ext cx="5613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Feature: Data communication, 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How to combine 2(more) algorithms in one job?</a:t>
            </a:r>
            <a:endParaRPr lang="en-US" altLang="zh-CN" dirty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5DD6-697C-4056-8731-A61EB389399E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484057" y="1700808"/>
            <a:ext cx="3585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One Job</a:t>
            </a:r>
            <a:r>
              <a:rPr lang="en-US" altLang="zh-CN" sz="1600" dirty="0" smtClean="0">
                <a:solidFill>
                  <a:srgbClr val="002060"/>
                </a:solidFill>
              </a:rPr>
              <a:t>(an object of class </a:t>
            </a:r>
            <a:r>
              <a:rPr lang="en-US" altLang="zh-CN" sz="1600" dirty="0" err="1" smtClean="0">
                <a:solidFill>
                  <a:srgbClr val="002060"/>
                </a:solidFill>
              </a:rPr>
              <a:t>DmpCore</a:t>
            </a:r>
            <a:r>
              <a:rPr lang="en-US" altLang="zh-CN" sz="1600" dirty="0" smtClean="0">
                <a:solidFill>
                  <a:srgbClr val="002060"/>
                </a:solidFill>
              </a:rPr>
              <a:t>)</a:t>
            </a:r>
            <a:endParaRPr lang="zh-CN" altLang="en-US" sz="1600" dirty="0">
              <a:solidFill>
                <a:srgbClr val="00206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88146" y="1743199"/>
            <a:ext cx="3874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</a:rPr>
              <a:t>Another Job</a:t>
            </a:r>
            <a:r>
              <a:rPr lang="en-US" altLang="zh-CN" sz="1400" dirty="0" smtClean="0">
                <a:solidFill>
                  <a:srgbClr val="002060"/>
                </a:solidFill>
              </a:rPr>
              <a:t>(an other object of </a:t>
            </a:r>
            <a:r>
              <a:rPr lang="en-US" altLang="zh-CN" sz="1400" dirty="0" err="1" smtClean="0">
                <a:solidFill>
                  <a:srgbClr val="002060"/>
                </a:solidFill>
              </a:rPr>
              <a:t>DmpCore</a:t>
            </a:r>
            <a:r>
              <a:rPr lang="en-US" altLang="zh-CN" sz="1400" dirty="0" smtClean="0">
                <a:solidFill>
                  <a:srgbClr val="002060"/>
                </a:solidFill>
              </a:rPr>
              <a:t>)</a:t>
            </a:r>
            <a:endParaRPr lang="zh-CN" altLang="en-US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80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对角圆角矩形 32"/>
          <p:cNvSpPr/>
          <p:nvPr/>
        </p:nvSpPr>
        <p:spPr>
          <a:xfrm>
            <a:off x="3660418" y="2204864"/>
            <a:ext cx="2135718" cy="1497660"/>
          </a:xfrm>
          <a:prstGeom prst="round2DiagRect">
            <a:avLst>
              <a:gd name="adj1" fmla="val 0"/>
              <a:gd name="adj2" fmla="val 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 smtClean="0">
              <a:solidFill>
                <a:schemeClr val="tx1"/>
              </a:solidFill>
            </a:endParaRPr>
          </a:p>
          <a:p>
            <a:pPr algn="ctr"/>
            <a:endParaRPr lang="en-US" altLang="zh-CN" dirty="0">
              <a:solidFill>
                <a:schemeClr val="tx1"/>
              </a:solidFill>
            </a:endParaRPr>
          </a:p>
          <a:p>
            <a:pPr algn="ctr"/>
            <a:endParaRPr lang="en-US" altLang="zh-CN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DmpRootIOSvc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We need IO Service and Data buffer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982039" y="1772816"/>
            <a:ext cx="7344817" cy="30963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082591" y="1804106"/>
            <a:ext cx="1194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One Job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" name="对角圆角矩形 7"/>
          <p:cNvSpPr/>
          <p:nvPr/>
        </p:nvSpPr>
        <p:spPr>
          <a:xfrm>
            <a:off x="1082592" y="2972557"/>
            <a:ext cx="2228404" cy="1392547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Algorithm_0</a:t>
            </a:r>
          </a:p>
          <a:p>
            <a:endParaRPr lang="en-US" altLang="zh-CN" dirty="0" smtClean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9" name="对角圆角矩形 8"/>
          <p:cNvSpPr/>
          <p:nvPr/>
        </p:nvSpPr>
        <p:spPr>
          <a:xfrm>
            <a:off x="6084168" y="3072926"/>
            <a:ext cx="2156574" cy="1432228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zh-CN" dirty="0" smtClean="0">
                <a:solidFill>
                  <a:schemeClr val="tx1"/>
                </a:solidFill>
              </a:rPr>
              <a:t>Algorithm_1</a:t>
            </a:r>
          </a:p>
          <a:p>
            <a:pPr algn="r"/>
            <a:endParaRPr lang="en-US" altLang="zh-CN" dirty="0" smtClean="0">
              <a:solidFill>
                <a:schemeClr val="tx1"/>
              </a:solidFill>
            </a:endParaRPr>
          </a:p>
          <a:p>
            <a:pPr algn="r"/>
            <a:endParaRPr lang="en-US" altLang="zh-CN" dirty="0">
              <a:solidFill>
                <a:schemeClr val="tx1"/>
              </a:solidFill>
            </a:endParaRPr>
          </a:p>
          <a:p>
            <a:pPr algn="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剪去对角的矩形 9"/>
          <p:cNvSpPr/>
          <p:nvPr/>
        </p:nvSpPr>
        <p:spPr>
          <a:xfrm>
            <a:off x="2474363" y="5373216"/>
            <a:ext cx="1737597" cy="504056"/>
          </a:xfrm>
          <a:prstGeom prst="snip2Diag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Input root file</a:t>
            </a:r>
            <a:endParaRPr lang="zh-CN" altLang="en-US" sz="2000" dirty="0"/>
          </a:p>
        </p:txBody>
      </p:sp>
      <p:sp>
        <p:nvSpPr>
          <p:cNvPr id="11" name="剪去对角的矩形 10"/>
          <p:cNvSpPr/>
          <p:nvPr/>
        </p:nvSpPr>
        <p:spPr>
          <a:xfrm>
            <a:off x="5066651" y="5373216"/>
            <a:ext cx="1881613" cy="504056"/>
          </a:xfrm>
          <a:prstGeom prst="snip2Diag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Output root file</a:t>
            </a:r>
            <a:endParaRPr lang="zh-CN" altLang="en-US" sz="2000" dirty="0"/>
          </a:p>
        </p:txBody>
      </p:sp>
      <p:sp>
        <p:nvSpPr>
          <p:cNvPr id="14" name="立方体 13"/>
          <p:cNvSpPr/>
          <p:nvPr/>
        </p:nvSpPr>
        <p:spPr>
          <a:xfrm>
            <a:off x="3783280" y="2492896"/>
            <a:ext cx="1508800" cy="588763"/>
          </a:xfrm>
          <a:prstGeom prst="cub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002060"/>
                </a:solidFill>
              </a:rPr>
              <a:t>Data Buffer</a:t>
            </a:r>
            <a:endParaRPr lang="zh-CN" altLang="en-US" dirty="0">
              <a:solidFill>
                <a:srgbClr val="002060"/>
              </a:solidFill>
            </a:endParaRPr>
          </a:p>
        </p:txBody>
      </p:sp>
      <p:cxnSp>
        <p:nvCxnSpPr>
          <p:cNvPr id="20" name="肘形连接符 19"/>
          <p:cNvCxnSpPr>
            <a:stCxn id="30" idx="3"/>
            <a:endCxn id="14" idx="2"/>
          </p:cNvCxnSpPr>
          <p:nvPr/>
        </p:nvCxnSpPr>
        <p:spPr>
          <a:xfrm flipV="1">
            <a:off x="3056284" y="2860873"/>
            <a:ext cx="726996" cy="122215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肘形连接符 23"/>
          <p:cNvCxnSpPr>
            <a:stCxn id="32" idx="1"/>
            <a:endCxn id="14" idx="4"/>
          </p:cNvCxnSpPr>
          <p:nvPr/>
        </p:nvCxnSpPr>
        <p:spPr>
          <a:xfrm rot="10800000">
            <a:off x="5144890" y="2860874"/>
            <a:ext cx="1082379" cy="1375867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837426" y="3527430"/>
            <a:ext cx="1362874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DmpEvt_Alg0_Input</a:t>
            </a:r>
            <a:endParaRPr lang="zh-CN" altLang="en-US" sz="1100" dirty="0"/>
          </a:p>
        </p:txBody>
      </p:sp>
      <p:sp>
        <p:nvSpPr>
          <p:cNvPr id="30" name="TextBox 29"/>
          <p:cNvSpPr txBox="1"/>
          <p:nvPr/>
        </p:nvSpPr>
        <p:spPr>
          <a:xfrm>
            <a:off x="1619672" y="3952224"/>
            <a:ext cx="1436612" cy="26161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DmpEvt_Alg0_Output</a:t>
            </a:r>
            <a:endParaRPr lang="zh-CN" altLang="en-US" sz="1100" dirty="0"/>
          </a:p>
        </p:txBody>
      </p:sp>
      <p:sp>
        <p:nvSpPr>
          <p:cNvPr id="31" name="TextBox 30"/>
          <p:cNvSpPr txBox="1"/>
          <p:nvPr/>
        </p:nvSpPr>
        <p:spPr>
          <a:xfrm>
            <a:off x="6212162" y="3670910"/>
            <a:ext cx="1332416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DmpEvt_Alg1_Input</a:t>
            </a:r>
            <a:endParaRPr lang="zh-CN" altLang="en-US" sz="1100" dirty="0"/>
          </a:p>
        </p:txBody>
      </p:sp>
      <p:sp>
        <p:nvSpPr>
          <p:cNvPr id="32" name="TextBox 31"/>
          <p:cNvSpPr txBox="1"/>
          <p:nvPr/>
        </p:nvSpPr>
        <p:spPr>
          <a:xfrm>
            <a:off x="6227268" y="4105935"/>
            <a:ext cx="1436612" cy="26161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DmpEvt_Alg1_Output</a:t>
            </a:r>
            <a:endParaRPr lang="zh-CN" altLang="en-US" sz="1100" dirty="0"/>
          </a:p>
        </p:txBody>
      </p:sp>
      <p:cxnSp>
        <p:nvCxnSpPr>
          <p:cNvPr id="22" name="直接箭头连接符 21"/>
          <p:cNvCxnSpPr/>
          <p:nvPr/>
        </p:nvCxnSpPr>
        <p:spPr>
          <a:xfrm>
            <a:off x="2925770" y="4869160"/>
            <a:ext cx="0" cy="50405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>
            <a:endCxn id="11" idx="3"/>
          </p:cNvCxnSpPr>
          <p:nvPr/>
        </p:nvCxnSpPr>
        <p:spPr>
          <a:xfrm>
            <a:off x="6007458" y="4869160"/>
            <a:ext cx="0" cy="50405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>
            <a:endCxn id="33" idx="1"/>
          </p:cNvCxnSpPr>
          <p:nvPr/>
        </p:nvCxnSpPr>
        <p:spPr>
          <a:xfrm flipV="1">
            <a:off x="2926903" y="3702524"/>
            <a:ext cx="1801374" cy="1166636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>
            <a:endCxn id="33" idx="1"/>
          </p:cNvCxnSpPr>
          <p:nvPr/>
        </p:nvCxnSpPr>
        <p:spPr>
          <a:xfrm flipH="1" flipV="1">
            <a:off x="4728277" y="3702524"/>
            <a:ext cx="1230641" cy="1166636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肘形连接符 82"/>
          <p:cNvCxnSpPr>
            <a:stCxn id="31" idx="0"/>
            <a:endCxn id="14" idx="5"/>
          </p:cNvCxnSpPr>
          <p:nvPr/>
        </p:nvCxnSpPr>
        <p:spPr>
          <a:xfrm rot="16200000" flipV="1">
            <a:off x="5606611" y="2399151"/>
            <a:ext cx="957228" cy="1586290"/>
          </a:xfrm>
          <a:prstGeom prst="bentConnector2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肘形连接符 88"/>
          <p:cNvCxnSpPr>
            <a:stCxn id="29" idx="0"/>
          </p:cNvCxnSpPr>
          <p:nvPr/>
        </p:nvCxnSpPr>
        <p:spPr>
          <a:xfrm rot="5400000" flipH="1" flipV="1">
            <a:off x="2744197" y="2488348"/>
            <a:ext cx="813748" cy="1264417"/>
          </a:xfrm>
          <a:prstGeom prst="bentConnector2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958918" y="2132856"/>
            <a:ext cx="2789546" cy="43088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b="1" dirty="0" smtClean="0"/>
              <a:t>NOTE:</a:t>
            </a:r>
          </a:p>
          <a:p>
            <a:r>
              <a:rPr lang="en-US" altLang="zh-CN" sz="1100" dirty="0" smtClean="0"/>
              <a:t>DmpEvt_Alg1_Input == DmpEvt_Alg0_Output</a:t>
            </a:r>
            <a:endParaRPr lang="zh-CN" altLang="en-US" sz="1100" dirty="0"/>
          </a:p>
        </p:txBody>
      </p:sp>
      <p:sp>
        <p:nvSpPr>
          <p:cNvPr id="99" name="TextBox 98"/>
          <p:cNvSpPr txBox="1"/>
          <p:nvPr/>
        </p:nvSpPr>
        <p:spPr>
          <a:xfrm>
            <a:off x="4644008" y="5949280"/>
            <a:ext cx="3524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可在</a:t>
            </a:r>
            <a:r>
              <a:rPr lang="en-US" altLang="zh-CN" dirty="0" smtClean="0"/>
              <a:t>Job option</a:t>
            </a:r>
            <a:r>
              <a:rPr lang="zh-CN" altLang="en-US" dirty="0" smtClean="0"/>
              <a:t>中选择性写出一个或多个</a:t>
            </a:r>
            <a:r>
              <a:rPr lang="en-US" altLang="zh-CN" dirty="0" smtClean="0"/>
              <a:t>Algorithm </a:t>
            </a:r>
            <a:r>
              <a:rPr lang="zh-CN" altLang="en-US" dirty="0" smtClean="0"/>
              <a:t>的</a:t>
            </a:r>
            <a:r>
              <a:rPr lang="en-US" altLang="zh-CN" dirty="0" smtClean="0"/>
              <a:t>output</a:t>
            </a:r>
            <a:r>
              <a:rPr lang="zh-CN" altLang="en-US" dirty="0" smtClean="0"/>
              <a:t>数据</a:t>
            </a:r>
            <a:endParaRPr lang="en-US" altLang="zh-CN" dirty="0" smtClean="0"/>
          </a:p>
        </p:txBody>
      </p:sp>
      <p:sp>
        <p:nvSpPr>
          <p:cNvPr id="100" name="日期占位符 9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2C61-CCFB-4072-A6AE-843A2F05AF88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101" name="灯片编号占位符 10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p:cxnSp>
        <p:nvCxnSpPr>
          <p:cNvPr id="103" name="直接箭头连接符 102"/>
          <p:cNvCxnSpPr/>
          <p:nvPr/>
        </p:nvCxnSpPr>
        <p:spPr>
          <a:xfrm flipV="1">
            <a:off x="313089" y="5557851"/>
            <a:ext cx="668950" cy="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899592" y="5363924"/>
            <a:ext cx="110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Read only</a:t>
            </a:r>
            <a:endParaRPr lang="zh-CN" altLang="en-US" dirty="0"/>
          </a:p>
        </p:txBody>
      </p:sp>
      <p:cxnSp>
        <p:nvCxnSpPr>
          <p:cNvPr id="108" name="直接箭头连接符 107"/>
          <p:cNvCxnSpPr/>
          <p:nvPr/>
        </p:nvCxnSpPr>
        <p:spPr>
          <a:xfrm flipV="1">
            <a:off x="286046" y="6143207"/>
            <a:ext cx="668950" cy="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899592" y="5949280"/>
            <a:ext cx="1634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Read and Write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8453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err="1" smtClean="0"/>
              <a:t>DmpRootIOSvc</a:t>
            </a:r>
            <a:r>
              <a:rPr lang="en-US" altLang="zh-CN" sz="4000" dirty="0" smtClean="0"/>
              <a:t>:		for job option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988840"/>
            <a:ext cx="7920880" cy="4322221"/>
          </a:xfrm>
          <a:noFill/>
        </p:spPr>
        <p:txBody>
          <a:bodyPr>
            <a:noAutofit/>
          </a:bodyPr>
          <a:lstStyle/>
          <a:p>
            <a:r>
              <a:rPr lang="en-US" altLang="zh-CN" sz="2400" dirty="0">
                <a:solidFill>
                  <a:srgbClr val="00B050"/>
                </a:solidFill>
              </a:rPr>
              <a:t>v</a:t>
            </a:r>
            <a:r>
              <a:rPr lang="en-US" altLang="zh-CN" sz="2400" dirty="0" smtClean="0">
                <a:solidFill>
                  <a:srgbClr val="00B050"/>
                </a:solidFill>
              </a:rPr>
              <a:t>oid </a:t>
            </a:r>
            <a:r>
              <a:rPr lang="en-US" altLang="zh-CN" sz="2400" dirty="0" smtClean="0"/>
              <a:t>Set(string option, string value)</a:t>
            </a:r>
          </a:p>
          <a:p>
            <a:r>
              <a:rPr lang="en-US" altLang="zh-CN" sz="2400" dirty="0"/>
              <a:t>o</a:t>
            </a:r>
            <a:r>
              <a:rPr lang="en-US" altLang="zh-CN" sz="2400" dirty="0" smtClean="0"/>
              <a:t>ption and value</a:t>
            </a:r>
          </a:p>
          <a:p>
            <a:pPr lvl="1"/>
            <a:r>
              <a:rPr lang="en-US" altLang="zh-CN" sz="1800" dirty="0" smtClean="0"/>
              <a:t>Option = </a:t>
            </a:r>
            <a:r>
              <a:rPr lang="en-US" altLang="zh-CN" sz="1800" dirty="0" err="1" smtClean="0"/>
              <a:t>InData</a:t>
            </a:r>
            <a:r>
              <a:rPr lang="en-US" altLang="zh-CN" sz="1800" dirty="0" smtClean="0"/>
              <a:t>/Read</a:t>
            </a:r>
          </a:p>
          <a:p>
            <a:pPr lvl="2"/>
            <a:r>
              <a:rPr lang="en-US" altLang="zh-CN" sz="1400" dirty="0" smtClean="0"/>
              <a:t>value= any root file (extension must == “.root”)</a:t>
            </a:r>
          </a:p>
          <a:p>
            <a:pPr lvl="1"/>
            <a:r>
              <a:rPr lang="en-US" altLang="zh-CN" sz="1800" dirty="0" err="1" smtClean="0"/>
              <a:t>InData</a:t>
            </a:r>
            <a:r>
              <a:rPr lang="en-US" altLang="zh-CN" sz="1800" dirty="0" smtClean="0"/>
              <a:t>/Update</a:t>
            </a:r>
          </a:p>
          <a:p>
            <a:pPr lvl="2"/>
            <a:r>
              <a:rPr lang="en-US" altLang="zh-CN" sz="1400" dirty="0" smtClean="0"/>
              <a:t>value </a:t>
            </a:r>
            <a:r>
              <a:rPr lang="en-US" altLang="zh-CN" sz="1400" dirty="0"/>
              <a:t>= any root file (extension must == “.root</a:t>
            </a:r>
            <a:r>
              <a:rPr lang="en-US" altLang="zh-CN" sz="1400" dirty="0" smtClean="0"/>
              <a:t>”)</a:t>
            </a:r>
          </a:p>
          <a:p>
            <a:pPr lvl="2"/>
            <a:r>
              <a:rPr lang="en-US" altLang="zh-CN" sz="1400" dirty="0" smtClean="0"/>
              <a:t>write new data into input root file</a:t>
            </a:r>
          </a:p>
          <a:p>
            <a:pPr lvl="1"/>
            <a:r>
              <a:rPr lang="en-US" altLang="zh-CN" sz="1800" dirty="0" err="1" smtClean="0"/>
              <a:t>OutData</a:t>
            </a:r>
            <a:r>
              <a:rPr lang="en-US" altLang="zh-CN" sz="1800" dirty="0" smtClean="0"/>
              <a:t>/</a:t>
            </a:r>
            <a:r>
              <a:rPr lang="en-US" altLang="zh-CN" sz="1800" dirty="0" err="1" smtClean="0"/>
              <a:t>FileName</a:t>
            </a:r>
            <a:endParaRPr lang="en-US" altLang="zh-CN" sz="1800" dirty="0" smtClean="0"/>
          </a:p>
          <a:p>
            <a:pPr lvl="2"/>
            <a:r>
              <a:rPr lang="en-US" altLang="zh-CN" sz="1400" dirty="0" smtClean="0"/>
              <a:t>value  = any string</a:t>
            </a:r>
          </a:p>
          <a:p>
            <a:pPr lvl="2"/>
            <a:r>
              <a:rPr lang="en-US" altLang="zh-CN" sz="1400" dirty="0" smtClean="0"/>
              <a:t>If NOT set, will write nothing</a:t>
            </a:r>
          </a:p>
          <a:p>
            <a:pPr lvl="1"/>
            <a:r>
              <a:rPr lang="en-US" altLang="zh-CN" sz="1800" dirty="0" err="1" smtClean="0"/>
              <a:t>OutData</a:t>
            </a:r>
            <a:r>
              <a:rPr lang="en-US" altLang="zh-CN" sz="1800" dirty="0" smtClean="0"/>
              <a:t>/Write</a:t>
            </a:r>
          </a:p>
          <a:p>
            <a:pPr lvl="2"/>
            <a:r>
              <a:rPr lang="en-US" altLang="zh-CN" sz="1400" dirty="0" smtClean="0">
                <a:solidFill>
                  <a:srgbClr val="FF0000"/>
                </a:solidFill>
              </a:rPr>
              <a:t>Important</a:t>
            </a:r>
          </a:p>
          <a:p>
            <a:pPr lvl="2"/>
            <a:r>
              <a:rPr lang="en-US" altLang="zh-CN" sz="1400" dirty="0" smtClean="0"/>
              <a:t>If NOT set, will write nothing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FE76-D8A6-4854-A5E3-B3C032AE393B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67544" y="1321604"/>
            <a:ext cx="55079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	User Interface(setting option):</a:t>
            </a:r>
            <a:endParaRPr lang="zh-CN" altLang="en-US" sz="2800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1" y="5997560"/>
            <a:ext cx="9144000" cy="45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50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err="1" smtClean="0"/>
              <a:t>DmpRootIOSvc</a:t>
            </a:r>
            <a:r>
              <a:rPr lang="en-US" altLang="zh-CN" dirty="0" smtClean="0"/>
              <a:t>:		for concrete alg.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2060848"/>
            <a:ext cx="7920880" cy="4322221"/>
          </a:xfrm>
        </p:spPr>
        <p:txBody>
          <a:bodyPr>
            <a:noAutofit/>
          </a:bodyPr>
          <a:lstStyle/>
          <a:p>
            <a:r>
              <a:rPr lang="en-US" altLang="zh-CN" sz="2000" dirty="0" err="1" smtClean="0">
                <a:solidFill>
                  <a:srgbClr val="00B050"/>
                </a:solidFill>
              </a:rPr>
              <a:t>TObject</a:t>
            </a:r>
            <a:r>
              <a:rPr lang="zh-CN" altLang="en-US" sz="2000" dirty="0" smtClean="0"/>
              <a:t>*  </a:t>
            </a:r>
            <a:r>
              <a:rPr lang="en-US" altLang="zh-CN" sz="2000" dirty="0" err="1" smtClean="0"/>
              <a:t>ReadObject</a:t>
            </a:r>
            <a:r>
              <a:rPr lang="en-US" altLang="zh-CN" sz="2000" dirty="0" smtClean="0"/>
              <a:t>(string path)</a:t>
            </a:r>
          </a:p>
          <a:p>
            <a:pPr lvl="1"/>
            <a:r>
              <a:rPr lang="en-US" altLang="zh-CN" sz="1600" dirty="0" smtClean="0"/>
              <a:t>// Read data from data buffer</a:t>
            </a:r>
          </a:p>
          <a:p>
            <a:r>
              <a:rPr lang="en-US" altLang="zh-CN" sz="2000" dirty="0" smtClean="0"/>
              <a:t>template&lt;</a:t>
            </a:r>
            <a:r>
              <a:rPr lang="en-US" altLang="zh-CN" sz="2000" dirty="0" err="1" smtClean="0"/>
              <a:t>typename</a:t>
            </a:r>
            <a:r>
              <a:rPr lang="en-US" altLang="zh-CN" sz="2000" dirty="0" smtClean="0"/>
              <a:t> T&gt;</a:t>
            </a:r>
          </a:p>
          <a:p>
            <a:pPr marL="0" indent="0">
              <a:buNone/>
            </a:pPr>
            <a:r>
              <a:rPr lang="en-US" altLang="zh-CN" sz="2000" dirty="0"/>
              <a:t>	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>
                <a:solidFill>
                  <a:srgbClr val="00B050"/>
                </a:solidFill>
              </a:rPr>
              <a:t>bool</a:t>
            </a:r>
            <a:r>
              <a:rPr lang="en-US" altLang="zh-CN" sz="2000" dirty="0" smtClean="0">
                <a:solidFill>
                  <a:srgbClr val="00B050"/>
                </a:solidFill>
              </a:rPr>
              <a:t> 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RegisterObject</a:t>
            </a:r>
            <a:r>
              <a:rPr lang="en-US" altLang="zh-CN" sz="2000" dirty="0" smtClean="0"/>
              <a:t>(string path,</a:t>
            </a:r>
          </a:p>
          <a:p>
            <a:pPr marL="0" indent="0">
              <a:buNone/>
            </a:pPr>
            <a:r>
              <a:rPr lang="en-US" altLang="zh-CN" sz="2000" dirty="0"/>
              <a:t>	</a:t>
            </a:r>
            <a:r>
              <a:rPr lang="en-US" altLang="zh-CN" sz="2000" dirty="0" smtClean="0"/>
              <a:t>	string </a:t>
            </a:r>
            <a:r>
              <a:rPr lang="en-US" altLang="zh-CN" sz="2000" dirty="0" err="1" smtClean="0"/>
              <a:t>className</a:t>
            </a:r>
            <a:r>
              <a:rPr lang="en-US" altLang="zh-CN" sz="2000" dirty="0" smtClean="0"/>
              <a:t>,		// name of event class</a:t>
            </a:r>
          </a:p>
          <a:p>
            <a:pPr marL="0" indent="0">
              <a:buNone/>
            </a:pPr>
            <a:r>
              <a:rPr lang="en-US" altLang="zh-CN" sz="2000" dirty="0"/>
              <a:t>	</a:t>
            </a:r>
            <a:r>
              <a:rPr lang="en-US" altLang="zh-CN" sz="2000" dirty="0" smtClean="0"/>
              <a:t>	T *&amp;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dataPtr</a:t>
            </a:r>
            <a:r>
              <a:rPr lang="en-US" altLang="zh-CN" sz="2000" dirty="0" smtClean="0"/>
              <a:t>)</a:t>
            </a:r>
            <a:endParaRPr lang="en-US" altLang="zh-CN" sz="2000" dirty="0"/>
          </a:p>
          <a:p>
            <a:pPr lvl="1"/>
            <a:r>
              <a:rPr lang="en-US" altLang="zh-CN" sz="1600" dirty="0" smtClean="0"/>
              <a:t>// register event class into data buffer. Book branch automatically</a:t>
            </a:r>
          </a:p>
          <a:p>
            <a:r>
              <a:rPr lang="en-US" altLang="zh-CN" sz="2000" dirty="0" smtClean="0"/>
              <a:t>template&lt;</a:t>
            </a:r>
            <a:r>
              <a:rPr lang="en-US" altLang="zh-CN" sz="2000" dirty="0" err="1" smtClean="0"/>
              <a:t>typename</a:t>
            </a:r>
            <a:r>
              <a:rPr lang="en-US" altLang="zh-CN" sz="2000" dirty="0" smtClean="0"/>
              <a:t> T&gt;</a:t>
            </a:r>
          </a:p>
          <a:p>
            <a:pPr marL="0" indent="0">
              <a:buNone/>
            </a:pPr>
            <a:r>
              <a:rPr lang="en-US" altLang="zh-CN" sz="2000" dirty="0"/>
              <a:t>	</a:t>
            </a:r>
            <a:r>
              <a:rPr lang="en-US" altLang="zh-CN" sz="2000" dirty="0" err="1" smtClean="0">
                <a:solidFill>
                  <a:srgbClr val="00B050"/>
                </a:solidFill>
              </a:rPr>
              <a:t>bool</a:t>
            </a:r>
            <a:r>
              <a:rPr lang="en-US" altLang="zh-CN" sz="2000" dirty="0" smtClean="0"/>
              <a:t>  </a:t>
            </a:r>
            <a:r>
              <a:rPr lang="en-US" altLang="zh-CN" sz="2000" dirty="0" err="1" smtClean="0"/>
              <a:t>RegisterObject</a:t>
            </a:r>
            <a:r>
              <a:rPr lang="en-US" altLang="zh-CN" sz="2000" dirty="0" smtClean="0"/>
              <a:t>(string path,</a:t>
            </a:r>
          </a:p>
          <a:p>
            <a:pPr marL="0" indent="0">
              <a:buNone/>
            </a:pPr>
            <a:r>
              <a:rPr lang="en-US" altLang="zh-CN" sz="2000" dirty="0"/>
              <a:t>	</a:t>
            </a:r>
            <a:r>
              <a:rPr lang="en-US" altLang="zh-CN" sz="2000" dirty="0" smtClean="0"/>
              <a:t>	T *&amp;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dataPtr</a:t>
            </a:r>
            <a:r>
              <a:rPr lang="en-US" altLang="zh-CN" sz="2000" dirty="0" smtClean="0"/>
              <a:t>)</a:t>
            </a:r>
          </a:p>
          <a:p>
            <a:pPr lvl="1"/>
            <a:r>
              <a:rPr lang="en-US" altLang="zh-CN" sz="1600" dirty="0" smtClean="0"/>
              <a:t>// </a:t>
            </a:r>
            <a:r>
              <a:rPr lang="en-US" altLang="zh-CN" sz="1600" dirty="0"/>
              <a:t>register </a:t>
            </a:r>
            <a:r>
              <a:rPr lang="en-US" altLang="zh-CN" sz="1600" dirty="0" err="1" smtClean="0"/>
              <a:t>TClonesArray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into data </a:t>
            </a:r>
            <a:r>
              <a:rPr lang="en-US" altLang="zh-CN" sz="1600" dirty="0" smtClean="0"/>
              <a:t>buffer, Book branch automatically</a:t>
            </a:r>
            <a:endParaRPr lang="en-US" altLang="zh-CN" sz="16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FE76-D8A6-4854-A5E3-B3C032AE393B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67545" y="1321604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	User Interface (Read or Register data):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0501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Time sequence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BA7B-1B23-4C9F-9691-E6616C46CC0B}" type="datetime1">
              <a:rPr lang="zh-CN" altLang="en-US" smtClean="0"/>
              <a:t>2014/7/2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218056" y="1568002"/>
            <a:ext cx="1071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err="1" smtClean="0"/>
              <a:t>DmpCore</a:t>
            </a:r>
            <a:endParaRPr lang="zh-CN" altLang="en-US" b="1" dirty="0"/>
          </a:p>
        </p:txBody>
      </p:sp>
      <p:sp>
        <p:nvSpPr>
          <p:cNvPr id="7" name="矩形 6"/>
          <p:cNvSpPr/>
          <p:nvPr/>
        </p:nvSpPr>
        <p:spPr>
          <a:xfrm>
            <a:off x="1662345" y="2427081"/>
            <a:ext cx="182029" cy="11276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箭头连接符 8"/>
          <p:cNvCxnSpPr>
            <a:stCxn id="6" idx="2"/>
            <a:endCxn id="7" idx="0"/>
          </p:cNvCxnSpPr>
          <p:nvPr/>
        </p:nvCxnSpPr>
        <p:spPr>
          <a:xfrm flipH="1">
            <a:off x="1753360" y="1937334"/>
            <a:ext cx="356" cy="48974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1661633" y="3979803"/>
            <a:ext cx="158120" cy="12493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7" name="直接箭头连接符 16"/>
          <p:cNvCxnSpPr>
            <a:stCxn id="7" idx="2"/>
            <a:endCxn id="16" idx="0"/>
          </p:cNvCxnSpPr>
          <p:nvPr/>
        </p:nvCxnSpPr>
        <p:spPr>
          <a:xfrm flipH="1">
            <a:off x="1740693" y="3554742"/>
            <a:ext cx="12667" cy="42506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661634" y="5571324"/>
            <a:ext cx="158120" cy="845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箭头连接符 23"/>
          <p:cNvCxnSpPr>
            <a:stCxn id="16" idx="2"/>
            <a:endCxn id="23" idx="0"/>
          </p:cNvCxnSpPr>
          <p:nvPr/>
        </p:nvCxnSpPr>
        <p:spPr>
          <a:xfrm>
            <a:off x="1740693" y="5229200"/>
            <a:ext cx="1" cy="34212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195072" y="1772816"/>
            <a:ext cx="1619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err="1" smtClean="0"/>
              <a:t>DmpRootIOSvc</a:t>
            </a:r>
            <a:endParaRPr lang="zh-CN" alt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637897" y="1947956"/>
            <a:ext cx="1230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Algorithms</a:t>
            </a:r>
            <a:endParaRPr lang="zh-CN" alt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61546" y="2737159"/>
            <a:ext cx="964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Initialize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02423" y="5681139"/>
            <a:ext cx="883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Finalize</a:t>
            </a:r>
          </a:p>
        </p:txBody>
      </p:sp>
      <p:cxnSp>
        <p:nvCxnSpPr>
          <p:cNvPr id="35" name="直接连接符 34"/>
          <p:cNvCxnSpPr>
            <a:stCxn id="23" idx="2"/>
          </p:cNvCxnSpPr>
          <p:nvPr/>
        </p:nvCxnSpPr>
        <p:spPr>
          <a:xfrm>
            <a:off x="1740694" y="6416912"/>
            <a:ext cx="0" cy="2746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06138" y="4211796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Run</a:t>
            </a:r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(loop)</a:t>
            </a:r>
          </a:p>
        </p:txBody>
      </p:sp>
      <p:cxnSp>
        <p:nvCxnSpPr>
          <p:cNvPr id="72" name="肘形连接符 71"/>
          <p:cNvCxnSpPr>
            <a:endCxn id="48" idx="2"/>
          </p:cNvCxnSpPr>
          <p:nvPr/>
        </p:nvCxnSpPr>
        <p:spPr>
          <a:xfrm rot="16200000" flipV="1">
            <a:off x="1044157" y="4699512"/>
            <a:ext cx="792088" cy="555320"/>
          </a:xfrm>
          <a:prstGeom prst="bentConnector3">
            <a:avLst>
              <a:gd name="adj1" fmla="val -1307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/>
          <p:nvPr/>
        </p:nvCxnSpPr>
        <p:spPr>
          <a:xfrm>
            <a:off x="1144018" y="3724020"/>
            <a:ext cx="574925" cy="319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接连接符 86"/>
          <p:cNvCxnSpPr>
            <a:endCxn id="48" idx="0"/>
          </p:cNvCxnSpPr>
          <p:nvPr/>
        </p:nvCxnSpPr>
        <p:spPr>
          <a:xfrm>
            <a:off x="1162540" y="3724020"/>
            <a:ext cx="1" cy="4877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矩形 91"/>
          <p:cNvSpPr/>
          <p:nvPr/>
        </p:nvSpPr>
        <p:spPr>
          <a:xfrm>
            <a:off x="6156176" y="2799201"/>
            <a:ext cx="158120" cy="8224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3" name="直接箭头连接符 92"/>
          <p:cNvCxnSpPr>
            <a:stCxn id="31" idx="2"/>
            <a:endCxn id="92" idx="0"/>
          </p:cNvCxnSpPr>
          <p:nvPr/>
        </p:nvCxnSpPr>
        <p:spPr>
          <a:xfrm flipH="1">
            <a:off x="6235236" y="2317288"/>
            <a:ext cx="18054" cy="48191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矩形 93"/>
          <p:cNvSpPr/>
          <p:nvPr/>
        </p:nvSpPr>
        <p:spPr>
          <a:xfrm>
            <a:off x="6135873" y="4032475"/>
            <a:ext cx="193263" cy="6421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5" name="直接箭头连接符 94"/>
          <p:cNvCxnSpPr>
            <a:stCxn id="92" idx="2"/>
            <a:endCxn id="94" idx="0"/>
          </p:cNvCxnSpPr>
          <p:nvPr/>
        </p:nvCxnSpPr>
        <p:spPr>
          <a:xfrm flipH="1">
            <a:off x="6232505" y="3621650"/>
            <a:ext cx="2731" cy="4108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矩形 95"/>
          <p:cNvSpPr/>
          <p:nvPr/>
        </p:nvSpPr>
        <p:spPr>
          <a:xfrm>
            <a:off x="6135874" y="5445225"/>
            <a:ext cx="182741" cy="4868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7" name="直接箭头连接符 96"/>
          <p:cNvCxnSpPr>
            <a:stCxn id="94" idx="2"/>
            <a:endCxn id="96" idx="0"/>
          </p:cNvCxnSpPr>
          <p:nvPr/>
        </p:nvCxnSpPr>
        <p:spPr>
          <a:xfrm flipH="1">
            <a:off x="6227245" y="4674623"/>
            <a:ext cx="5260" cy="7706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6300192" y="2916233"/>
            <a:ext cx="2345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Initialize</a:t>
            </a:r>
          </a:p>
          <a:p>
            <a:r>
              <a:rPr lang="en-US" altLang="zh-CN" sz="1400" dirty="0" smtClean="0">
                <a:solidFill>
                  <a:schemeClr val="accent6">
                    <a:lumMod val="75000"/>
                  </a:schemeClr>
                </a:solidFill>
              </a:rPr>
              <a:t>(create object of output data)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329137" y="5488305"/>
            <a:ext cx="883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Finalize</a:t>
            </a:r>
          </a:p>
        </p:txBody>
      </p:sp>
      <p:cxnSp>
        <p:nvCxnSpPr>
          <p:cNvPr id="100" name="直接连接符 99"/>
          <p:cNvCxnSpPr>
            <a:stCxn id="96" idx="2"/>
          </p:cNvCxnSpPr>
          <p:nvPr/>
        </p:nvCxnSpPr>
        <p:spPr>
          <a:xfrm>
            <a:off x="6227245" y="5932031"/>
            <a:ext cx="1" cy="30528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6278544" y="4195827"/>
            <a:ext cx="16778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 smtClean="0"/>
              <a:t>ProcessThisEvent</a:t>
            </a:r>
            <a:endParaRPr lang="en-US" altLang="zh-CN" sz="1600" dirty="0" smtClean="0"/>
          </a:p>
        </p:txBody>
      </p:sp>
      <p:sp>
        <p:nvSpPr>
          <p:cNvPr id="117" name="矩形 116"/>
          <p:cNvSpPr/>
          <p:nvPr/>
        </p:nvSpPr>
        <p:spPr>
          <a:xfrm>
            <a:off x="3706092" y="2561808"/>
            <a:ext cx="183815" cy="3095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8" name="直接箭头连接符 117"/>
          <p:cNvCxnSpPr>
            <a:endCxn id="117" idx="0"/>
          </p:cNvCxnSpPr>
          <p:nvPr/>
        </p:nvCxnSpPr>
        <p:spPr>
          <a:xfrm>
            <a:off x="3798000" y="2142148"/>
            <a:ext cx="0" cy="41966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矩形 120"/>
          <p:cNvSpPr/>
          <p:nvPr/>
        </p:nvSpPr>
        <p:spPr>
          <a:xfrm>
            <a:off x="3721908" y="5857637"/>
            <a:ext cx="151724" cy="474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22" name="直接箭头连接符 121"/>
          <p:cNvCxnSpPr>
            <a:stCxn id="220" idx="2"/>
            <a:endCxn id="121" idx="0"/>
          </p:cNvCxnSpPr>
          <p:nvPr/>
        </p:nvCxnSpPr>
        <p:spPr>
          <a:xfrm>
            <a:off x="3792821" y="5121187"/>
            <a:ext cx="4949" cy="7364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3895088" y="2483604"/>
            <a:ext cx="964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Initialize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3889907" y="5847436"/>
            <a:ext cx="883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Finalize</a:t>
            </a:r>
          </a:p>
        </p:txBody>
      </p:sp>
      <p:cxnSp>
        <p:nvCxnSpPr>
          <p:cNvPr id="125" name="直接连接符 124"/>
          <p:cNvCxnSpPr>
            <a:stCxn id="121" idx="2"/>
          </p:cNvCxnSpPr>
          <p:nvPr/>
        </p:nvCxnSpPr>
        <p:spPr>
          <a:xfrm flipH="1">
            <a:off x="3787209" y="6332386"/>
            <a:ext cx="10561" cy="3592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矩形 140"/>
          <p:cNvSpPr/>
          <p:nvPr/>
        </p:nvSpPr>
        <p:spPr>
          <a:xfrm>
            <a:off x="3706093" y="3169080"/>
            <a:ext cx="183814" cy="452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4" name="直接箭头连接符 143"/>
          <p:cNvCxnSpPr>
            <a:stCxn id="117" idx="2"/>
            <a:endCxn id="141" idx="0"/>
          </p:cNvCxnSpPr>
          <p:nvPr/>
        </p:nvCxnSpPr>
        <p:spPr>
          <a:xfrm>
            <a:off x="3798000" y="2871326"/>
            <a:ext cx="0" cy="29775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4433805" y="3450486"/>
            <a:ext cx="11524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 smtClean="0"/>
              <a:t>ReadObject</a:t>
            </a:r>
            <a:endParaRPr lang="en-US" altLang="zh-CN" sz="1600" dirty="0" smtClean="0"/>
          </a:p>
        </p:txBody>
      </p:sp>
      <p:sp>
        <p:nvSpPr>
          <p:cNvPr id="148" name="剪去单角的矩形 147"/>
          <p:cNvSpPr/>
          <p:nvPr/>
        </p:nvSpPr>
        <p:spPr>
          <a:xfrm>
            <a:off x="4604630" y="1288809"/>
            <a:ext cx="1757052" cy="559111"/>
          </a:xfrm>
          <a:prstGeom prst="snip1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00B050"/>
                </a:solidFill>
              </a:rPr>
              <a:t>Job option</a:t>
            </a:r>
            <a:endParaRPr lang="zh-CN" altLang="en-US" sz="2400" dirty="0">
              <a:solidFill>
                <a:srgbClr val="00B050"/>
              </a:solidFill>
            </a:endParaRPr>
          </a:p>
        </p:txBody>
      </p:sp>
      <p:cxnSp>
        <p:nvCxnSpPr>
          <p:cNvPr id="151" name="肘形连接符 150"/>
          <p:cNvCxnSpPr>
            <a:stCxn id="148" idx="1"/>
          </p:cNvCxnSpPr>
          <p:nvPr/>
        </p:nvCxnSpPr>
        <p:spPr>
          <a:xfrm rot="5400000">
            <a:off x="4407973" y="1307739"/>
            <a:ext cx="535003" cy="1615365"/>
          </a:xfrm>
          <a:prstGeom prst="bentConnector2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肘形连接符 153"/>
          <p:cNvCxnSpPr>
            <a:stCxn id="148" idx="0"/>
          </p:cNvCxnSpPr>
          <p:nvPr/>
        </p:nvCxnSpPr>
        <p:spPr>
          <a:xfrm flipH="1">
            <a:off x="6300934" y="1568365"/>
            <a:ext cx="60748" cy="1009059"/>
          </a:xfrm>
          <a:prstGeom prst="bentConnector4">
            <a:avLst>
              <a:gd name="adj1" fmla="val -1929328"/>
              <a:gd name="adj2" fmla="val 99812"/>
            </a:avLst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肘形连接符 165"/>
          <p:cNvCxnSpPr>
            <a:stCxn id="148" idx="2"/>
          </p:cNvCxnSpPr>
          <p:nvPr/>
        </p:nvCxnSpPr>
        <p:spPr>
          <a:xfrm rot="10800000" flipV="1">
            <a:off x="1844374" y="1568364"/>
            <a:ext cx="2760256" cy="564257"/>
          </a:xfrm>
          <a:prstGeom prst="bentConnector3">
            <a:avLst>
              <a:gd name="adj1" fmla="val 50000"/>
            </a:avLst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接箭头连接符 174"/>
          <p:cNvCxnSpPr/>
          <p:nvPr/>
        </p:nvCxnSpPr>
        <p:spPr>
          <a:xfrm flipH="1">
            <a:off x="3873632" y="3294375"/>
            <a:ext cx="2297385" cy="221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Box 203"/>
          <p:cNvSpPr txBox="1"/>
          <p:nvPr/>
        </p:nvSpPr>
        <p:spPr>
          <a:xfrm>
            <a:off x="4379860" y="3000165"/>
            <a:ext cx="14092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 smtClean="0"/>
              <a:t>RegisterObject</a:t>
            </a:r>
            <a:endParaRPr lang="en-US" altLang="zh-CN" sz="1600" dirty="0" smtClean="0"/>
          </a:p>
        </p:txBody>
      </p:sp>
      <p:cxnSp>
        <p:nvCxnSpPr>
          <p:cNvPr id="205" name="直接箭头连接符 204"/>
          <p:cNvCxnSpPr/>
          <p:nvPr/>
        </p:nvCxnSpPr>
        <p:spPr>
          <a:xfrm>
            <a:off x="3889907" y="3501008"/>
            <a:ext cx="228111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直接箭头连接符 214"/>
          <p:cNvCxnSpPr/>
          <p:nvPr/>
        </p:nvCxnSpPr>
        <p:spPr>
          <a:xfrm>
            <a:off x="1844374" y="4149080"/>
            <a:ext cx="42915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TextBox 218"/>
          <p:cNvSpPr txBox="1"/>
          <p:nvPr/>
        </p:nvSpPr>
        <p:spPr>
          <a:xfrm>
            <a:off x="1763688" y="3861048"/>
            <a:ext cx="21747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chemeClr val="accent6">
                    <a:lumMod val="75000"/>
                  </a:schemeClr>
                </a:solidFill>
              </a:rPr>
              <a:t>(loop)</a:t>
            </a:r>
            <a:r>
              <a:rPr lang="en-US" altLang="zh-CN" sz="1600" dirty="0" err="1" smtClean="0"/>
              <a:t>ProcessThisEvent</a:t>
            </a:r>
            <a:endParaRPr lang="en-US" altLang="zh-CN" sz="1600" dirty="0" smtClean="0"/>
          </a:p>
        </p:txBody>
      </p:sp>
      <p:sp>
        <p:nvSpPr>
          <p:cNvPr id="220" name="矩形 219"/>
          <p:cNvSpPr/>
          <p:nvPr/>
        </p:nvSpPr>
        <p:spPr>
          <a:xfrm>
            <a:off x="3712009" y="4534380"/>
            <a:ext cx="161623" cy="5868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24" name="直接箭头连接符 223"/>
          <p:cNvCxnSpPr>
            <a:stCxn id="141" idx="2"/>
            <a:endCxn id="220" idx="0"/>
          </p:cNvCxnSpPr>
          <p:nvPr/>
        </p:nvCxnSpPr>
        <p:spPr>
          <a:xfrm flipH="1">
            <a:off x="3792821" y="3621650"/>
            <a:ext cx="5179" cy="91273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extBox 226"/>
          <p:cNvSpPr txBox="1"/>
          <p:nvPr/>
        </p:nvSpPr>
        <p:spPr>
          <a:xfrm>
            <a:off x="3909705" y="4674622"/>
            <a:ext cx="8828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 smtClean="0"/>
              <a:t>FillEvent</a:t>
            </a:r>
            <a:endParaRPr lang="en-US" altLang="zh-CN" sz="1600" dirty="0" smtClean="0"/>
          </a:p>
        </p:txBody>
      </p:sp>
      <p:cxnSp>
        <p:nvCxnSpPr>
          <p:cNvPr id="228" name="直接箭头连接符 227"/>
          <p:cNvCxnSpPr/>
          <p:nvPr/>
        </p:nvCxnSpPr>
        <p:spPr>
          <a:xfrm>
            <a:off x="1844374" y="4743146"/>
            <a:ext cx="177553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TextBox 230"/>
          <p:cNvSpPr txBox="1"/>
          <p:nvPr/>
        </p:nvSpPr>
        <p:spPr>
          <a:xfrm>
            <a:off x="1979712" y="4365104"/>
            <a:ext cx="1640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chemeClr val="accent6">
                    <a:lumMod val="75000"/>
                  </a:schemeClr>
                </a:solidFill>
              </a:rPr>
              <a:t>If all alg. </a:t>
            </a:r>
            <a:r>
              <a:rPr lang="en-US" altLang="zh-CN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zh-CN" sz="1600" dirty="0" smtClean="0">
                <a:solidFill>
                  <a:schemeClr val="accent6">
                    <a:lumMod val="75000"/>
                  </a:schemeClr>
                </a:solidFill>
              </a:rPr>
              <a:t>succeed</a:t>
            </a:r>
          </a:p>
        </p:txBody>
      </p:sp>
      <p:cxnSp>
        <p:nvCxnSpPr>
          <p:cNvPr id="55" name="直接箭头连接符 54"/>
          <p:cNvCxnSpPr/>
          <p:nvPr/>
        </p:nvCxnSpPr>
        <p:spPr>
          <a:xfrm>
            <a:off x="1844374" y="2671274"/>
            <a:ext cx="1806139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箭头连接符 64"/>
          <p:cNvCxnSpPr/>
          <p:nvPr/>
        </p:nvCxnSpPr>
        <p:spPr>
          <a:xfrm>
            <a:off x="1840055" y="2972348"/>
            <a:ext cx="4295819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接箭头连接符 173"/>
          <p:cNvCxnSpPr/>
          <p:nvPr/>
        </p:nvCxnSpPr>
        <p:spPr>
          <a:xfrm>
            <a:off x="1835696" y="5661248"/>
            <a:ext cx="42915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接箭头连接符 179"/>
          <p:cNvCxnSpPr/>
          <p:nvPr/>
        </p:nvCxnSpPr>
        <p:spPr>
          <a:xfrm>
            <a:off x="1860365" y="6021288"/>
            <a:ext cx="177553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09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1498</TotalTime>
  <Words>374</Words>
  <Application>Microsoft Office PowerPoint</Application>
  <PresentationFormat>全屏显示(4:3)</PresentationFormat>
  <Paragraphs>166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DmpRootIOSvc and Data Buffer</vt:lpstr>
      <vt:lpstr>Contents</vt:lpstr>
      <vt:lpstr>Why we need it?</vt:lpstr>
      <vt:lpstr>Why we need it?</vt:lpstr>
      <vt:lpstr>Why we need it?</vt:lpstr>
      <vt:lpstr>We need IO Service and Data buffer</vt:lpstr>
      <vt:lpstr>DmpRootIOSvc:  for job option</vt:lpstr>
      <vt:lpstr>DmpRootIOSvc:  for concrete alg.</vt:lpstr>
      <vt:lpstr>Time sequence</vt:lpstr>
      <vt:lpstr>How to use it?</vt:lpstr>
      <vt:lpstr>Out file structure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Chi</dc:creator>
  <cp:lastModifiedBy>ChiWANG</cp:lastModifiedBy>
  <cp:revision>379</cp:revision>
  <dcterms:created xsi:type="dcterms:W3CDTF">2014-06-18T07:52:17Z</dcterms:created>
  <dcterms:modified xsi:type="dcterms:W3CDTF">2014-07-02T16:00:22Z</dcterms:modified>
</cp:coreProperties>
</file>